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9" r:id="rId4"/>
    <p:sldId id="258" r:id="rId5"/>
    <p:sldId id="261" r:id="rId6"/>
    <p:sldId id="275" r:id="rId7"/>
    <p:sldId id="276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9" r:id="rId22"/>
    <p:sldId id="256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a" initials="v" lastIdx="1" clrIdx="0">
    <p:extLst>
      <p:ext uri="{19B8F6BF-5375-455C-9EA6-DF929625EA0E}">
        <p15:presenceInfo xmlns:p15="http://schemas.microsoft.com/office/powerpoint/2012/main" userId="vi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00FFF4"/>
    <a:srgbClr val="81FF2E"/>
    <a:srgbClr val="D6A1FD"/>
    <a:srgbClr val="FF30C4"/>
    <a:srgbClr val="FAFEB4"/>
    <a:srgbClr val="00FF96"/>
    <a:srgbClr val="BC922C"/>
    <a:srgbClr val="8CC1C2"/>
    <a:srgbClr val="F6F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6EC05-DEC9-4A2F-9D41-8EB86BE06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A3E058-5CD3-427D-B2A4-EF9AC5310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6C2123-E989-497D-89A4-00C55CE2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26817B-4369-460E-B436-8F644E75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301087-3816-41AF-9DF4-CBA44FA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925758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AD7A6-3768-4EC3-867B-B2F26824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1B356F-2B41-42CE-87F8-1BDD6FB15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035143-AF44-477B-8F70-1E70BB75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D9DE92-5F24-41A7-BBC8-C50EAA2BA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606B6F-E29F-4526-8954-2994E0C4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589215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FF0F60-6089-4CD9-A4D2-66C0DE5F3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792964-0714-44F3-B4F5-6F108EDF3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EB589B-3DDC-4682-90A4-E610F5BB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0AABAB-D3A7-4B52-9650-C026B88E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C62717-0FC9-4325-B0D6-7751AA13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19543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DC80B-1469-4A64-9C36-81AB7A44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9806E5-B5F3-48AB-9C5D-B86A03EC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B3D0FF-3214-4F19-BD9F-A97E3C81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E802E3-0743-46E2-AB0E-F9733323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A57B9-152C-4A40-8CA3-FFCE65FC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859407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C0039-E0A4-4456-A4E0-F411ABF3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BD0AE2-A835-429D-BA19-DD37FAE3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DF41C3-7819-4D2B-AF0F-2D62327C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6D2DD1-1883-49D0-9AF0-88EFA4AA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8D135-4AA2-4703-A138-5C33AF66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61939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359A7-C15C-41DB-A1B2-147BBF02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34DBA-FFDC-48E5-B5BA-AB1A9B25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5F7F2A-CAAE-4A24-B349-C16919596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E15A47-F776-41F9-9B11-F27C9012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C9437D-EBDD-4224-A65E-70F30C89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1F4DE4-8FB2-4E88-81D1-DD32441D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707787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16731-D370-48D8-BEEC-A7B5A1A6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AA064-A273-4DDB-9104-E3BC81461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B9E58-4108-40A0-837B-D51C0B387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275B4D-DB27-46A8-BBE3-4FA8E81F9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E446C5-F022-4BF1-A679-4757A348E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8CB5A8F-974B-4F3F-8A84-42098138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A3674BE-EF2C-4EFE-A3B8-4129F7F6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6E429F-CD62-42C3-B230-F0885575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2452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CD7D2-ACC7-4628-B237-F3F75B02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EF9EE3-A92C-44F0-AC4C-7420BAF6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96CC67-7523-4140-9842-583C6FAE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DD5553-C3C0-45D0-91D3-55FB9537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44025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05D9CE-D08C-42E1-B61A-86663FF5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8CD387-A5D8-4291-B9B1-EAF99C51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C2B3BA-CF34-4B39-B189-0B4CA655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5033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C8800-EF4B-47AC-B38F-70D8306F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7001C-A9A2-4C9A-8F6F-51345D8C2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A163EE-AD3E-4281-BE23-F7CACD3C6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44F61E-E233-4240-8702-8BCE01ED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B5CF2E-F650-44E3-9667-3975CA5F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0773C3-9C62-42BF-9910-D903EB51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8539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667F3-697F-4A24-ADF2-3FDA0E85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2033E6-94C2-4D6A-942F-325A6CBF8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97BFB0-220D-4030-812C-138A07280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4FCC5F-C4EF-4277-8D0D-EB9BE55C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DF0AD3-BCF7-47EB-A66A-07605670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1D49A3-9CC9-485C-B1A5-D58FB5AF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330681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BBF6A-F049-4DEB-8786-4351990B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C32193-035E-48BF-8B88-C0501179E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F31CBE-BF69-46DC-9D87-EAF823E4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6DE6A-D0C7-45B4-9115-E0A8CE96F3EF}" type="datetimeFigureOut">
              <a:rPr lang="ru-RU" smtClean="0"/>
              <a:t>13.05.2022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EDC9E9-3C69-4DDF-AF89-4AF747A3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6A05C7-0760-4191-92D0-7F7B55A46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83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2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microsoft.com/office/2007/relationships/hdphoto" Target="../media/hdphoto1.wdp"/><Relationship Id="rId7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10" Type="http://schemas.openxmlformats.org/officeDocument/2006/relationships/slide" Target="slide8.xml"/><Relationship Id="rId4" Type="http://schemas.openxmlformats.org/officeDocument/2006/relationships/image" Target="../media/image11.png"/><Relationship Id="rId9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9.xml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4.xml"/><Relationship Id="rId5" Type="http://schemas.microsoft.com/office/2007/relationships/hdphoto" Target="../media/hdphoto3.wdp"/><Relationship Id="rId15" Type="http://schemas.openxmlformats.org/officeDocument/2006/relationships/slide" Target="slide11.xml"/><Relationship Id="rId10" Type="http://schemas.openxmlformats.org/officeDocument/2006/relationships/image" Target="../media/image25.sv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1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457201" y="238038"/>
            <a:ext cx="11072108" cy="2971327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4512797" y="373187"/>
            <a:ext cx="4898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Проект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7C971-6E6C-4D6E-8736-1CCF9E6DCA77}"/>
              </a:ext>
            </a:extLst>
          </p:cNvPr>
          <p:cNvSpPr txBox="1"/>
          <p:nvPr/>
        </p:nvSpPr>
        <p:spPr>
          <a:xfrm>
            <a:off x="2754018" y="1416036"/>
            <a:ext cx="8121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F4"/>
                </a:solidFill>
                <a:latin typeface="Pixel Times" panose="00000400000000000000" pitchFamily="2" charset="0"/>
              </a:rPr>
              <a:t>-Т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96"/>
                </a:solidFill>
                <a:latin typeface="Pixel Times" panose="00000400000000000000" pitchFamily="2" charset="0"/>
              </a:rPr>
              <a:t>а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81FF2E"/>
                </a:solidFill>
                <a:latin typeface="Pixel Times" panose="00000400000000000000" pitchFamily="2" charset="0"/>
              </a:rPr>
              <a:t>м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CCFF"/>
                </a:solidFill>
                <a:latin typeface="Pixel Times" panose="00000400000000000000" pitchFamily="2" charset="0"/>
              </a:rPr>
              <a:t>а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F4"/>
                </a:solidFill>
                <a:latin typeface="Pixel Times" panose="00000400000000000000" pitchFamily="2" charset="0"/>
              </a:rPr>
              <a:t>г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96"/>
                </a:solidFill>
                <a:latin typeface="Pixel Times" panose="00000400000000000000" pitchFamily="2" charset="0"/>
              </a:rPr>
              <a:t>о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81FF2E"/>
                </a:solidFill>
                <a:latin typeface="Pixel Times" panose="00000400000000000000" pitchFamily="2" charset="0"/>
              </a:rPr>
              <a:t>ч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CCFF"/>
                </a:solidFill>
                <a:latin typeface="Pixel Times" panose="00000400000000000000" pitchFamily="2" charset="0"/>
              </a:rPr>
              <a:t>и-</a:t>
            </a:r>
          </a:p>
        </p:txBody>
      </p:sp>
      <p:pic>
        <p:nvPicPr>
          <p:cNvPr id="1030" name="Picture 6" descr="Наклейка Кот (которому наверно плохо) PNG - AVATAN PLUS">
            <a:extLst>
              <a:ext uri="{FF2B5EF4-FFF2-40B4-BE49-F238E27FC236}">
                <a16:creationId xmlns:a16="http://schemas.microsoft.com/office/drawing/2014/main" id="{AB885800-29B6-43C8-AE15-332C2BC6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1" y="727508"/>
            <a:ext cx="2201567" cy="22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6FBD7E-2B6D-49E0-A891-DFB3B7F53394}"/>
              </a:ext>
            </a:extLst>
          </p:cNvPr>
          <p:cNvSpPr txBox="1"/>
          <p:nvPr/>
        </p:nvSpPr>
        <p:spPr>
          <a:xfrm>
            <a:off x="813636" y="5027813"/>
            <a:ext cx="4285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FFF4"/>
                </a:solidFill>
              </a:rPr>
              <a:t> Карпов М.В. ПРИ-120</a:t>
            </a:r>
          </a:p>
          <a:p>
            <a:r>
              <a:rPr lang="ru-RU" sz="2800" dirty="0">
                <a:solidFill>
                  <a:srgbClr val="FAFEB4"/>
                </a:solidFill>
              </a:rPr>
              <a:t> Инешина В.П. ИСТ-120</a:t>
            </a:r>
          </a:p>
          <a:p>
            <a:r>
              <a:rPr lang="ru-RU" sz="2800" dirty="0">
                <a:solidFill>
                  <a:srgbClr val="81FF2E"/>
                </a:solidFill>
              </a:rPr>
              <a:t> </a:t>
            </a:r>
            <a:r>
              <a:rPr lang="ru-RU" sz="2800" dirty="0" err="1">
                <a:solidFill>
                  <a:srgbClr val="81FF2E"/>
                </a:solidFill>
              </a:rPr>
              <a:t>Саулова</a:t>
            </a:r>
            <a:r>
              <a:rPr lang="ru-RU" sz="2800" dirty="0">
                <a:solidFill>
                  <a:srgbClr val="81FF2E"/>
                </a:solidFill>
              </a:rPr>
              <a:t> А.М. ИСТ-120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68B768-5B3D-463A-A7BB-AC5960AB7FA6}"/>
              </a:ext>
            </a:extLst>
          </p:cNvPr>
          <p:cNvSpPr txBox="1"/>
          <p:nvPr/>
        </p:nvSpPr>
        <p:spPr>
          <a:xfrm>
            <a:off x="457199" y="4328104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Pixel Times" panose="00000400000000000000" pitchFamily="2" charset="0"/>
              </a:rPr>
              <a:t>Подготовили</a:t>
            </a:r>
            <a:r>
              <a:rPr lang="en-US" sz="3600" dirty="0">
                <a:latin typeface="Pixel Times" panose="00000400000000000000" pitchFamily="2" charset="0"/>
              </a:rPr>
              <a:t>:</a:t>
            </a:r>
          </a:p>
        </p:txBody>
      </p:sp>
      <p:pic>
        <p:nvPicPr>
          <p:cNvPr id="19" name="Picture 2" descr="сердечко пиксель png images | PNGEgg">
            <a:extLst>
              <a:ext uri="{FF2B5EF4-FFF2-40B4-BE49-F238E27FC236}">
                <a16:creationId xmlns:a16="http://schemas.microsoft.com/office/drawing/2014/main" id="{F3811475-BBAA-4243-B71C-EDD3A6A2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773" y="5177494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сердечко пиксель png images | PNGEgg">
            <a:extLst>
              <a:ext uri="{FF2B5EF4-FFF2-40B4-BE49-F238E27FC236}">
                <a16:creationId xmlns:a16="http://schemas.microsoft.com/office/drawing/2014/main" id="{5E6CE3F0-0C9C-4F46-985B-457A7874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00" y="5577023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сердечко пиксель png images | PNGEgg">
            <a:extLst>
              <a:ext uri="{FF2B5EF4-FFF2-40B4-BE49-F238E27FC236}">
                <a16:creationId xmlns:a16="http://schemas.microsoft.com/office/drawing/2014/main" id="{01D7AC95-AB08-4B76-8945-D7AB662E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199" y="6017747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279D6A-9033-4D84-988C-0953E7409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4508" y="4867835"/>
            <a:ext cx="2315783" cy="22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8607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Save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83475" y="1900195"/>
            <a:ext cx="2664407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одержит сведения для сохранения. Объект этого класса и идет в файл сохранения.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1F4D1-3835-4979-A3AB-5F8E8F3A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419" y="680630"/>
            <a:ext cx="5541958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4DD4122A-B193-4946-911D-2EB8A38748C2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pic>
        <p:nvPicPr>
          <p:cNvPr id="1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6A230D72-3009-4C53-AC12-3F007EB1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9" y="4222740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5026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ScheduledTask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91623" y="1880531"/>
            <a:ext cx="8935999" cy="996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лужит для того чтобы повторять заданный метод (любой) с заданной периодичностью (каждую минуту, 5 сек. И т.д.).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7EDE2-C761-47D6-80BC-F0EB7B90C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6140" y="3327081"/>
            <a:ext cx="5219719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MethodForSheduledTask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ScheduledTask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MethodForSheduledTask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.doSomething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8D19970D-629E-4C63-82C9-3519FC5FEE8D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69356068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TimerMaster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(Аня)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1861890"/>
            <a:ext cx="2912316" cy="455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лужит для работы с датой и временем. Содержит методы для возвращения периода (в минутах) между двумя датами, периода между заданной датой и текущей, и возвращения текущей даты.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74BA53-05A7-48A6-AEC5-86EC1923D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6461" y="1270989"/>
            <a:ext cx="7248298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get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two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start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game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differenceDate.toMinutes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get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since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differenceDate.toMinutes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auxiliary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returns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encapsulate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work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model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Прямоугольник 17">
            <a:hlinkClick r:id="rId5" action="ppaction://hlinksldjump"/>
            <a:extLst>
              <a:ext uri="{FF2B5EF4-FFF2-40B4-BE49-F238E27FC236}">
                <a16:creationId xmlns:a16="http://schemas.microsoft.com/office/drawing/2014/main" id="{025DE8F2-C459-4B9E-A76B-8AEE88C309A3}"/>
              </a:ext>
            </a:extLst>
          </p:cNvPr>
          <p:cNvSpPr/>
          <p:nvPr/>
        </p:nvSpPr>
        <p:spPr>
          <a:xfrm>
            <a:off x="9807556" y="6074806"/>
            <a:ext cx="974611" cy="301125"/>
          </a:xfrm>
          <a:prstGeom prst="rect">
            <a:avLst/>
          </a:prstGeom>
          <a:solidFill>
            <a:srgbClr val="FF30C4"/>
          </a:solidFill>
          <a:ln>
            <a:solidFill>
              <a:srgbClr val="FF3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Тесты</a:t>
            </a: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98B303AB-38F2-46C0-9BDE-D3A4B652590D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374711740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2" y="433981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CharacterState</a:t>
            </a:r>
            <a:endParaRPr lang="ru-RU" sz="6000" dirty="0">
              <a:latin typeface="Pixel Times" panose="00000400000000000000" pitchFamily="2" charset="0"/>
            </a:endParaRP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91622" y="1512978"/>
            <a:ext cx="8935999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одержит информацию по текущему состоянию питомца.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958CC3-A634-438B-BDD0-456AF4094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304" y="2237514"/>
            <a:ext cx="4769223" cy="230832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stores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tamagotchi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feedValue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playValue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sleepValue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cleanValue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 altLang="ru-RU" sz="1600" dirty="0">
                <a:solidFill>
                  <a:srgbClr val="A9B7C6"/>
                </a:solidFill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2B158374-6F9A-4ACC-B47C-D808CD743570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6683F-981F-4D61-A42C-953C937F31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flipH="1">
            <a:off x="8154160" y="4618654"/>
            <a:ext cx="2697405" cy="18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71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6" y="266432"/>
            <a:ext cx="4954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Model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 </a:t>
            </a:r>
            <a:r>
              <a:rPr lang="ru-RU" sz="1400" dirty="0"/>
              <a:t>и частично по мелочам Вика и Аня</a:t>
            </a:r>
            <a:r>
              <a:rPr lang="ru-RU" sz="2800" dirty="0"/>
              <a:t>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861890"/>
            <a:ext cx="9938701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Главный класс. Взаимодействует с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GUI.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Содержит обработчики событий. Конструирует саму игру и игровой процесс. 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D2B98-EF4A-46C0-A124-1DCB95AB8D06}"/>
              </a:ext>
            </a:extLst>
          </p:cNvPr>
          <p:cNvSpPr txBox="1"/>
          <p:nvPr/>
        </p:nvSpPr>
        <p:spPr>
          <a:xfrm>
            <a:off x="514144" y="2692778"/>
            <a:ext cx="9938701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Интересные методы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EB03F5CF-9C20-4DB6-B2A6-6FBD7D424889}"/>
              </a:ext>
            </a:extLst>
          </p:cNvPr>
          <p:cNvSpPr txBox="1"/>
          <p:nvPr/>
        </p:nvSpPr>
        <p:spPr>
          <a:xfrm>
            <a:off x="1261131" y="3249353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ctionPerformed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69BD64C7-8566-4E46-8D1B-8AEBAB205339}"/>
              </a:ext>
            </a:extLst>
          </p:cNvPr>
          <p:cNvSpPr txBox="1"/>
          <p:nvPr/>
        </p:nvSpPr>
        <p:spPr>
          <a:xfrm>
            <a:off x="1261131" y="388749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uttonContinueHandler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hlinkClick r:id="rId7" action="ppaction://hlinksldjump"/>
            <a:extLst>
              <a:ext uri="{FF2B5EF4-FFF2-40B4-BE49-F238E27FC236}">
                <a16:creationId xmlns:a16="http://schemas.microsoft.com/office/drawing/2014/main" id="{872BB557-7D31-4185-802A-0C4D22418CE0}"/>
              </a:ext>
            </a:extLst>
          </p:cNvPr>
          <p:cNvSpPr txBox="1"/>
          <p:nvPr/>
        </p:nvSpPr>
        <p:spPr>
          <a:xfrm>
            <a:off x="1261131" y="4619736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FF30C4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hedulerTickHandler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hlinkClick r:id="rId8" action="ppaction://hlinksldjump"/>
            <a:extLst>
              <a:ext uri="{FF2B5EF4-FFF2-40B4-BE49-F238E27FC236}">
                <a16:creationId xmlns:a16="http://schemas.microsoft.com/office/drawing/2014/main" id="{382A0298-808A-4FDE-AF46-A3DA14768663}"/>
              </a:ext>
            </a:extLst>
          </p:cNvPr>
          <p:cNvSpPr txBox="1"/>
          <p:nvPr/>
        </p:nvSpPr>
        <p:spPr>
          <a:xfrm>
            <a:off x="1261131" y="5270451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81FF2E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andomMinusState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hlinkClick r:id="rId9" action="ppaction://hlinksldjump"/>
            <a:extLst>
              <a:ext uri="{FF2B5EF4-FFF2-40B4-BE49-F238E27FC236}">
                <a16:creationId xmlns:a16="http://schemas.microsoft.com/office/drawing/2014/main" id="{F5AA7713-6641-44B1-919B-57B0FE5C88FD}"/>
              </a:ext>
            </a:extLst>
          </p:cNvPr>
          <p:cNvSpPr txBox="1"/>
          <p:nvPr/>
        </p:nvSpPr>
        <p:spPr>
          <a:xfrm>
            <a:off x="1261130" y="5887725"/>
            <a:ext cx="630508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FFF4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andomMinusState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passed_minutes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hlinkClick r:id="rId10" action="ppaction://hlinksldjump"/>
            <a:extLst>
              <a:ext uri="{FF2B5EF4-FFF2-40B4-BE49-F238E27FC236}">
                <a16:creationId xmlns:a16="http://schemas.microsoft.com/office/drawing/2014/main" id="{D846FBB5-BB06-44FA-AAD4-CC714D4F8919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05308831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6" y="266432"/>
            <a:ext cx="9571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actionPerformed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1752528"/>
            <a:ext cx="430886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обработки кнопок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GUI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1E4CAD-CB81-4D59-B9D1-CFFDC94AD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418" y="1444693"/>
            <a:ext cx="6451683" cy="50475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Actionlistener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method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handles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GUI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keystrokes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actionPerformed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ActionEvent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Object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e.getSource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buttonNewGame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buttonNewGameHandler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buttonContinueHandler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buttonSaveHandler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chooseCharacterOneBtn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buttonChooseCharacterOneHandler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chooseCharacterTwoBtn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buttonChooseCharacterTwoHandler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…………………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334037-3D35-4A33-83E8-3DC8594FF809}"/>
              </a:ext>
            </a:extLst>
          </p:cNvPr>
          <p:cNvSpPr/>
          <p:nvPr/>
        </p:nvSpPr>
        <p:spPr>
          <a:xfrm>
            <a:off x="10635551" y="5994123"/>
            <a:ext cx="1135108" cy="301125"/>
          </a:xfrm>
          <a:prstGeom prst="rect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Отрывок</a:t>
            </a:r>
          </a:p>
        </p:txBody>
      </p:sp>
      <p:pic>
        <p:nvPicPr>
          <p:cNvPr id="25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30D3AB4A-1A95-411B-A2AA-7AD3CA7F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56238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buttonContinueHandler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487724" cy="4026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обработки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кнопки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Continue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Загружает сохранение игры, изменяет характеристики персонажа исходя из прошедшего с момента сохранения игры времени.  Изменяет изображение персонажа в соответствии с его характеристиками. Проставление кол-ва прошедших с момента начала игры дней. Переключение окна с меню на окно игры.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AAB577-D366-4AE9-A246-72E7DB168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7352" y="1586842"/>
            <a:ext cx="4719918" cy="461664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handles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pressing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continue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button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buttonContinueHandler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download_save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reloadStateCharacter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changeGuiByGrudgeState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changeGuiWithNowDate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characterIsBad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killCharacter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D2E3D3EF-9F13-4934-A147-2989D1B4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2239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shedulerTickHandler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229075" cy="2841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отправляемый в </a:t>
            </a:r>
            <a:r>
              <a:rPr lang="en-US" sz="2400" dirty="0" err="1"/>
              <a:t>ScheduledTask</a:t>
            </a:r>
            <a:r>
              <a:rPr lang="ru-RU" sz="2400" dirty="0"/>
              <a:t> для выполнения с периодом указанном в переменной TICKFORMILISECONDS. Снижает случайно одно из состояний персонажа.</a:t>
            </a: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3AFA9F-BFF6-42F8-BDAF-FE4D699DD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220" y="1712982"/>
            <a:ext cx="5934635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method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triggers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after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specified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TICKFORMILISECONDS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variable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reduces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one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shedulerTickHandler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changeGuiByGrudgeState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changeGuiWithNowDate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characterIsBad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killCharacter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A6044AA0-ACAD-4312-929D-129060E7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98526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randomMinusState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229075" cy="205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уменьшает случайную характеристику персонажа на значение переменной </a:t>
            </a:r>
            <a:r>
              <a:rPr lang="ru-RU" altLang="ru-RU" sz="2400" dirty="0">
                <a:cs typeface="Times New Roman" panose="02020603050405020304" pitchFamily="18" charset="0"/>
              </a:rPr>
              <a:t>MINUSPROPERTYFORTICK.</a:t>
            </a:r>
            <a:endParaRPr lang="ru-RU" sz="2400" dirty="0"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1B8A6C-3065-4FE9-BB98-BF6A2C547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565" y="1496039"/>
            <a:ext cx="5494293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reduces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character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randomIndicator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* ((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+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switch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randomIndicator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feedValue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playValue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sleepValue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cleanValue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6230A597-DBC2-4A26-BDA3-5427C14D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3946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14627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randomMinusState</a:t>
            </a:r>
            <a:r>
              <a:rPr lang="en-US" sz="6000" dirty="0">
                <a:latin typeface="Pixel Times" panose="00000400000000000000" pitchFamily="2" charset="0"/>
              </a:rPr>
              <a:t>(int </a:t>
            </a:r>
            <a:r>
              <a:rPr lang="en-US" sz="6000" dirty="0" err="1">
                <a:latin typeface="Pixel Times" panose="00000400000000000000" pitchFamily="2" charset="0"/>
              </a:rPr>
              <a:t>passed_minutes</a:t>
            </a:r>
            <a:r>
              <a:rPr lang="en-US" sz="6000" dirty="0">
                <a:latin typeface="Pixel Times" panose="00000400000000000000" pitchFamily="2" charset="0"/>
              </a:rPr>
              <a:t>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2602336"/>
            <a:ext cx="4192326" cy="244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уменьшает случайную характеристику персонажа </a:t>
            </a:r>
            <a:r>
              <a:rPr lang="ru-RU" altLang="ru-RU" sz="2400" dirty="0" err="1">
                <a:cs typeface="Times New Roman" panose="02020603050405020304" pitchFamily="18" charset="0"/>
              </a:rPr>
              <a:t>passed_minutes</a:t>
            </a:r>
            <a:r>
              <a:rPr lang="ru-RU" altLang="ru-RU" sz="2400" dirty="0">
                <a:cs typeface="Times New Roman" panose="02020603050405020304" pitchFamily="18" charset="0"/>
              </a:rPr>
              <a:t> / GAMESTEP раз. Используется данный при загрузке сохранённой игры.</a:t>
            </a:r>
            <a:endParaRPr lang="ru-RU" sz="2400" dirty="0"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9329B4-E44E-444F-A96E-0DEE5A6F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9566" y="2602336"/>
            <a:ext cx="6857998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calculates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change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character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during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outside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game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passed_minutes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passed_minutes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GAMESTEP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1C67D2F8-1492-4513-9DD6-352AD1B2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24134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2397131" y="405991"/>
            <a:ext cx="9386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effectLst/>
                <a:latin typeface="Pixel Times" panose="00000400000000000000" pitchFamily="2" charset="0"/>
                <a:ea typeface="Calibri" panose="020F0502020204030204" pitchFamily="34" charset="0"/>
              </a:rPr>
              <a:t>Не функциональные требования</a:t>
            </a:r>
            <a:r>
              <a:rPr lang="ru-RU" sz="4400" dirty="0">
                <a:effectLst/>
                <a:latin typeface="Pixel Times" panose="00000400000000000000" pitchFamily="2" charset="0"/>
                <a:ea typeface="Calibri" panose="020F0502020204030204" pitchFamily="34" charset="0"/>
              </a:rPr>
              <a:t> 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CE536-E594-40A6-B9CE-3042F5074706}"/>
              </a:ext>
            </a:extLst>
          </p:cNvPr>
          <p:cNvSpPr txBox="1"/>
          <p:nvPr/>
        </p:nvSpPr>
        <p:spPr>
          <a:xfrm>
            <a:off x="2397131" y="2090579"/>
            <a:ext cx="9386184" cy="1811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 11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Р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еализация работы с файлами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1AE3-D36C-48E4-B752-B06BF7DC351D}"/>
              </a:ext>
            </a:extLst>
          </p:cNvPr>
          <p:cNvSpPr txBox="1"/>
          <p:nvPr/>
        </p:nvSpPr>
        <p:spPr>
          <a:xfrm>
            <a:off x="2207716" y="3252063"/>
            <a:ext cx="8963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dirty="0">
                <a:latin typeface="Pixel Times" panose="00000400000000000000" pitchFamily="2" charset="0"/>
              </a:rPr>
              <a:t>Функциональные требования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40DE9-F97E-4743-8BC0-CE3B5E2C217E}"/>
              </a:ext>
            </a:extLst>
          </p:cNvPr>
          <p:cNvSpPr txBox="1"/>
          <p:nvPr/>
        </p:nvSpPr>
        <p:spPr>
          <a:xfrm>
            <a:off x="2324234" y="4175238"/>
            <a:ext cx="9648495" cy="2042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ыбор питомца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ормление питомца (повышение шкалы уровня еды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гра с питомцем (повышение шкалы уровня   игры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85028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3564376" y="283409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SaverTest</a:t>
            </a:r>
            <a:endParaRPr lang="ru-RU" sz="6000" dirty="0">
              <a:latin typeface="Pixel Times" panose="00000400000000000000" pitchFamily="2" charset="0"/>
            </a:endParaRP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A3049C-2FC4-4937-ABED-318E1B163540}"/>
              </a:ext>
            </a:extLst>
          </p:cNvPr>
          <p:cNvSpPr txBox="1"/>
          <p:nvPr/>
        </p:nvSpPr>
        <p:spPr>
          <a:xfrm>
            <a:off x="7437129" y="591960"/>
            <a:ext cx="6100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CE44BD1-3D9D-441A-84C0-EECC0E0F8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7143" y="1158646"/>
            <a:ext cx="6673673" cy="529375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SaverTest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main.Saver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main.Saver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main.CharacterState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@org.junit.jupiter.api.Test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saveGame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.saveGame(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.downloadGame()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assertNotEquals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@org.junit.jupiter.api.Test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downloadGame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.saveGame(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.downloadGame()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assertNotEquals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hlinkClick r:id="rId5" action="ppaction://hlinksldjump"/>
            <a:extLst>
              <a:ext uri="{FF2B5EF4-FFF2-40B4-BE49-F238E27FC236}">
                <a16:creationId xmlns:a16="http://schemas.microsoft.com/office/drawing/2014/main" id="{6791E764-9ADA-4779-BBAA-E9DCE360EBF1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317746454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796098" y="255326"/>
            <a:ext cx="8262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TimerMasterTest</a:t>
            </a:r>
            <a:r>
              <a:rPr lang="ru-RU" sz="2800" dirty="0"/>
              <a:t>(Макс)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101BC3-E317-40F2-837A-50472260A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612" y="1452996"/>
            <a:ext cx="7745506" cy="418576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testGetPeriodStartSave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C9EA2C32-2185-4DB3-AB74-60701C316F30}"/>
              </a:ext>
            </a:extLst>
          </p:cNvPr>
          <p:cNvSpPr txBox="1"/>
          <p:nvPr/>
        </p:nvSpPr>
        <p:spPr>
          <a:xfrm>
            <a:off x="11125173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13081746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CB92453-45E2-483D-A3EE-20510E5F74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A17B8E-7E7A-4211-87F8-FA435F6B30EE}"/>
              </a:ext>
            </a:extLst>
          </p:cNvPr>
          <p:cNvSpPr/>
          <p:nvPr/>
        </p:nvSpPr>
        <p:spPr>
          <a:xfrm>
            <a:off x="325159" y="767034"/>
            <a:ext cx="11492636" cy="16094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19430-8F5A-4A22-9BCB-28F422F97958}"/>
              </a:ext>
            </a:extLst>
          </p:cNvPr>
          <p:cNvSpPr txBox="1"/>
          <p:nvPr/>
        </p:nvSpPr>
        <p:spPr>
          <a:xfrm>
            <a:off x="1800591" y="1025948"/>
            <a:ext cx="10960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Спасибо за внимание  </a:t>
            </a:r>
          </a:p>
        </p:txBody>
      </p:sp>
      <p:pic>
        <p:nvPicPr>
          <p:cNvPr id="10" name="Picture 2" descr="сердечко пиксель png images | PNGEgg">
            <a:extLst>
              <a:ext uri="{FF2B5EF4-FFF2-40B4-BE49-F238E27FC236}">
                <a16:creationId xmlns:a16="http://schemas.microsoft.com/office/drawing/2014/main" id="{9B65EF18-CF2B-4A25-853E-E89B83809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4205" y="102594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сердечко пиксель png images | PNGEgg">
            <a:extLst>
              <a:ext uri="{FF2B5EF4-FFF2-40B4-BE49-F238E27FC236}">
                <a16:creationId xmlns:a16="http://schemas.microsoft.com/office/drawing/2014/main" id="{4297F810-CDED-4C61-A8BC-B70EBD8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11942" y="102594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44F793-8089-4E5D-BA21-04910B250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70" y="4142792"/>
            <a:ext cx="2715208" cy="27152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5160F1-0262-400F-813D-BCE6585A0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" b="11536"/>
          <a:stretch/>
        </p:blipFill>
        <p:spPr>
          <a:xfrm>
            <a:off x="1591599" y="4142792"/>
            <a:ext cx="3144321" cy="278305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73F206-A179-407F-98F6-7D7AE93D6B13}"/>
              </a:ext>
            </a:extLst>
          </p:cNvPr>
          <p:cNvSpPr/>
          <p:nvPr/>
        </p:nvSpPr>
        <p:spPr>
          <a:xfrm>
            <a:off x="7448810" y="6644536"/>
            <a:ext cx="3145971" cy="238038"/>
          </a:xfrm>
          <a:prstGeom prst="rect">
            <a:avLst/>
          </a:prstGeom>
          <a:solidFill>
            <a:srgbClr val="8CC1C2"/>
          </a:solidFill>
          <a:ln>
            <a:solidFill>
              <a:srgbClr val="8CC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7744BC49-B3D0-471A-BE92-9814588D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19" y="4318467"/>
            <a:ext cx="2836412" cy="283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BD40948-5A1D-4A75-86D7-E1574A9265F3}"/>
              </a:ext>
            </a:extLst>
          </p:cNvPr>
          <p:cNvSpPr/>
          <p:nvPr/>
        </p:nvSpPr>
        <p:spPr>
          <a:xfrm>
            <a:off x="-1652" y="6613126"/>
            <a:ext cx="1597213" cy="300858"/>
          </a:xfrm>
          <a:prstGeom prst="rect">
            <a:avLst/>
          </a:prstGeom>
          <a:solidFill>
            <a:srgbClr val="BC922C"/>
          </a:solidFill>
          <a:ln>
            <a:solidFill>
              <a:srgbClr val="BC9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9842249-5DE2-433F-B846-5B1971CC0CA1}"/>
              </a:ext>
            </a:extLst>
          </p:cNvPr>
          <p:cNvSpPr/>
          <p:nvPr/>
        </p:nvSpPr>
        <p:spPr>
          <a:xfrm>
            <a:off x="10594781" y="6644536"/>
            <a:ext cx="1597219" cy="238038"/>
          </a:xfrm>
          <a:prstGeom prst="rect">
            <a:avLst/>
          </a:prstGeom>
          <a:solidFill>
            <a:srgbClr val="BC922C"/>
          </a:solidFill>
          <a:ln>
            <a:solidFill>
              <a:srgbClr val="BC9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776E639-E3ED-4BA4-AD4A-A4E1EE979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12" b="98634" l="9985" r="89862">
                        <a14:foregroundMark x1="40399" y1="84674" x2="45161" y2="90744"/>
                        <a14:foregroundMark x1="45161" y1="90744" x2="54992" y2="93778"/>
                        <a14:foregroundMark x1="54992" y1="93778" x2="63748" y2="90744"/>
                        <a14:foregroundMark x1="63748" y1="90744" x2="66052" y2="89074"/>
                        <a14:foregroundMark x1="48387" y1="91958" x2="59447" y2="95144"/>
                        <a14:foregroundMark x1="59447" y1="95144" x2="62366" y2="94841"/>
                        <a14:foregroundMark x1="48694" y1="94234" x2="57296" y2="97876"/>
                        <a14:foregroundMark x1="57296" y1="97876" x2="57911" y2="98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5651" y="4432040"/>
            <a:ext cx="2252637" cy="155192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FE6CAD4-38E0-4AD1-B012-C0DD9FF19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56" b="89684" l="9982" r="89834">
                        <a14:foregroundMark x1="54713" y1="7488" x2="42329" y2="10150"/>
                        <a14:foregroundMark x1="42329" y1="10150" x2="40111" y2="11647"/>
                        <a14:foregroundMark x1="45656" y1="6156" x2="55823" y2="8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0062">
            <a:off x="7851737" y="5113065"/>
            <a:ext cx="1569838" cy="115350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4E270B5-6C5C-4CF9-8FDD-FD279C949D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55" b="94994" l="0" r="95527">
                        <a14:foregroundMark x1="50072" y1="9677" x2="61472" y2="9789"/>
                        <a14:foregroundMark x1="10534" y1="55951" x2="8658" y2="65962"/>
                        <a14:foregroundMark x1="8658" y1="65962" x2="18182" y2="72303"/>
                        <a14:foregroundMark x1="18182" y1="72303" x2="29870" y2="86207"/>
                        <a14:foregroundMark x1="29870" y1="86207" x2="42280" y2="89321"/>
                        <a14:foregroundMark x1="42280" y1="89321" x2="72150" y2="84650"/>
                        <a14:foregroundMark x1="72150" y1="84650" x2="76479" y2="82202"/>
                        <a14:foregroundMark x1="52814" y1="80534" x2="57720" y2="83760"/>
                        <a14:foregroundMark x1="89322" y1="70523" x2="91198" y2="77976"/>
                        <a14:foregroundMark x1="94372" y1="73304" x2="95527" y2="76863"/>
                        <a14:foregroundMark x1="70563" y1="92881" x2="73304" y2="93437"/>
                        <a14:foregroundMark x1="45743" y1="92547" x2="54545" y2="93437"/>
                        <a14:foregroundMark x1="26984" y1="92770" x2="31457" y2="93103"/>
                        <a14:foregroundMark x1="3752" y1="63515" x2="144" y2="68521"/>
                        <a14:foregroundMark x1="14574" y1="37597" x2="12843" y2="41602"/>
                        <a14:foregroundMark x1="14574" y1="36374" x2="12410" y2="39488"/>
                        <a14:foregroundMark x1="14286" y1="35484" x2="11833" y2="37264"/>
                        <a14:foregroundMark x1="27128" y1="91657" x2="31025" y2="93660"/>
                        <a14:foregroundMark x1="47330" y1="93993" x2="54113" y2="94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8247" y="4887079"/>
            <a:ext cx="1301899" cy="13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732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289249" y="238039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6A067-111F-417C-A036-594AB456ECA1}"/>
              </a:ext>
            </a:extLst>
          </p:cNvPr>
          <p:cNvSpPr txBox="1"/>
          <p:nvPr/>
        </p:nvSpPr>
        <p:spPr>
          <a:xfrm>
            <a:off x="394447" y="378213"/>
            <a:ext cx="9715262" cy="687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тправление питомца спать (повышение шкалы уровня сна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ытье питомца (повышение шкалы уровня чистоты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 упадке шкалы одной из характеристик менее чем на 42 пункта, смена изображения питомца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онец игры при достижении шкалы одной из характеристик минимума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сохранения текущего прогресса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 запуске игры восстановление предыдущего прогресса с просчетом уровней шкал характеристик питомца за прошедшее с момента сохранения время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перезапуска игры (новая игра)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перехода из окна главного меню в игру и обратно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1D883-FEF0-4FF5-855C-53ED4996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82097" y="206621"/>
            <a:ext cx="2535847" cy="18053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A8B7161-EA9F-4F81-9C6C-694B4A4D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7" b="68737" l="9951" r="89979">
                        <a14:foregroundMark x1="29146" y1="18207" x2="28582" y2="29499"/>
                        <a14:foregroundMark x1="23620" y1="35746" x2="20677" y2="39450"/>
                        <a14:foregroundMark x1="28582" y1="29499" x2="26405" y2="32240"/>
                        <a14:foregroundMark x1="20677" y1="39450" x2="25618" y2="47283"/>
                        <a14:foregroundMark x1="25618" y1="47283" x2="24629" y2="59351"/>
                        <a14:foregroundMark x1="24629" y1="59351" x2="66549" y2="68807"/>
                        <a14:foregroundMark x1="66549" y1="68807" x2="87227" y2="55752"/>
                        <a14:foregroundMark x1="87227" y1="55752" x2="88426" y2="54128"/>
                        <a14:foregroundMark x1="47354" y1="4658" x2="53070" y2="4517"/>
                        <a14:backgroundMark x1="25335" y1="34580" x2="24629" y2="34298"/>
                        <a14:backgroundMark x1="25335" y1="35074" x2="24912" y2="32534"/>
                        <a14:backgroundMark x1="23853" y1="33169" x2="25476" y2="33451"/>
                        <a14:backgroundMark x1="24135" y1="34298" x2="24912" y2="34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88"/>
          <a:stretch/>
        </p:blipFill>
        <p:spPr>
          <a:xfrm rot="5400000">
            <a:off x="10045685" y="2518716"/>
            <a:ext cx="2578262" cy="18205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5C5F6F-20CF-4B11-B37E-0E3AFB550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78296" y="4803600"/>
            <a:ext cx="2535847" cy="18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3246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F076E9-7F61-4AD2-92DB-49B01211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40" y="2573688"/>
            <a:ext cx="2667322" cy="35576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D80F43-CFB1-46AF-B8C1-81882C278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48" y="2573688"/>
            <a:ext cx="2667322" cy="3557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Разработанные макеты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79E022F-9691-4FDA-8BCD-73AC7DEDC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532" y="2573688"/>
            <a:ext cx="2667322" cy="3557685"/>
          </a:xfrm>
          <a:prstGeom prst="rect">
            <a:avLst/>
          </a:prstGeom>
        </p:spPr>
      </p:pic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03309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Реализация</a:t>
            </a:r>
            <a:r>
              <a:rPr lang="en-US" sz="6000" dirty="0">
                <a:latin typeface="Pixel Times" panose="00000400000000000000" pitchFamily="2" charset="0"/>
              </a:rPr>
              <a:t> GUI</a:t>
            </a:r>
            <a:r>
              <a:rPr lang="ru-RU" sz="6000" dirty="0">
                <a:latin typeface="Pixel Times" panose="00000400000000000000" pitchFamily="2" charset="0"/>
              </a:rPr>
              <a:t> </a:t>
            </a: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40835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70487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70487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98589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F8001-4C1E-4CDA-B141-3E86EEBAB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23" y="1646686"/>
            <a:ext cx="2717834" cy="38858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441034-296F-4964-8D86-581D15BA7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083" y="1646686"/>
            <a:ext cx="2717834" cy="38858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43F206-325D-480D-8F8D-953B7B761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455" y="1646686"/>
            <a:ext cx="2717834" cy="38858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97C124-1538-48C5-936D-3BF83CCFFCFE}"/>
              </a:ext>
            </a:extLst>
          </p:cNvPr>
          <p:cNvSpPr txBox="1"/>
          <p:nvPr/>
        </p:nvSpPr>
        <p:spPr>
          <a:xfrm>
            <a:off x="1691623" y="5778282"/>
            <a:ext cx="9144918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лассы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MainMenu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Аня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) ,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ChooseCharacter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(Макс)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, Game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(Вика).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" descr="сердечко пиксель png images | PNGEgg">
            <a:extLst>
              <a:ext uri="{FF2B5EF4-FFF2-40B4-BE49-F238E27FC236}">
                <a16:creationId xmlns:a16="http://schemas.microsoft.com/office/drawing/2014/main" id="{AF3E3A12-CCD5-40E0-973B-52D6B826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40835" y="429947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54812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2227343" y="439929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Заготовки эмоций персонажей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93402-3A22-4F28-A787-3229F60FC133}"/>
              </a:ext>
            </a:extLst>
          </p:cNvPr>
          <p:cNvSpPr txBox="1"/>
          <p:nvPr/>
        </p:nvSpPr>
        <p:spPr>
          <a:xfrm>
            <a:off x="2194749" y="1097557"/>
            <a:ext cx="6889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(Аня- «</a:t>
            </a:r>
            <a:r>
              <a:rPr lang="ru-RU" sz="2400" dirty="0" err="1"/>
              <a:t>Хачапурик</a:t>
            </a:r>
            <a:r>
              <a:rPr lang="ru-RU" sz="2400" dirty="0"/>
              <a:t>» Вика- «</a:t>
            </a:r>
            <a:r>
              <a:rPr lang="ru-RU" sz="2400" dirty="0" err="1"/>
              <a:t>Зелебоба</a:t>
            </a:r>
            <a:r>
              <a:rPr lang="ru-RU" sz="2400" dirty="0"/>
              <a:t>»)</a:t>
            </a:r>
            <a:endParaRPr lang="ru-RU" sz="5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86AFF-71FE-4856-AC6E-4528AFB910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94" y="4195037"/>
            <a:ext cx="2159512" cy="21595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110C4A-543B-4D8F-9BC4-725728FFA5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26" y="4195035"/>
            <a:ext cx="2159513" cy="215951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9C4B06-AC56-4BE8-B7BE-0836B9253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2" y="4195034"/>
            <a:ext cx="2159513" cy="215951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DAA05E-CA05-42A2-AA5F-D02640E409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40" y="4195035"/>
            <a:ext cx="2159512" cy="21595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B0F6C5-150D-4529-A432-8A2B852C4C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94" y="1755153"/>
            <a:ext cx="2159512" cy="215951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BA2B593-3428-43DD-A9C9-E5B7477E95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7" y="1755153"/>
            <a:ext cx="2159513" cy="215951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78998F-45DA-462C-9600-D01EF702F5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76" y="1755154"/>
            <a:ext cx="2159512" cy="21595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5D9CA3C-C473-494A-9372-EBEEA7CBB6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2" y="1755153"/>
            <a:ext cx="2159512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6558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289249" y="238039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1D883-FEF0-4FF5-855C-53ED4996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82097" y="206621"/>
            <a:ext cx="2535847" cy="18053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A8B7161-EA9F-4F81-9C6C-694B4A4D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7" b="68737" l="9951" r="89979">
                        <a14:foregroundMark x1="29146" y1="18207" x2="28582" y2="29499"/>
                        <a14:foregroundMark x1="23620" y1="35746" x2="20677" y2="39450"/>
                        <a14:foregroundMark x1="28582" y1="29499" x2="26405" y2="32240"/>
                        <a14:foregroundMark x1="20677" y1="39450" x2="25618" y2="47283"/>
                        <a14:foregroundMark x1="25618" y1="47283" x2="24629" y2="59351"/>
                        <a14:foregroundMark x1="24629" y1="59351" x2="66549" y2="68807"/>
                        <a14:foregroundMark x1="66549" y1="68807" x2="87227" y2="55752"/>
                        <a14:foregroundMark x1="87227" y1="55752" x2="88426" y2="54128"/>
                        <a14:foregroundMark x1="47354" y1="4658" x2="53070" y2="4517"/>
                        <a14:backgroundMark x1="25335" y1="34580" x2="24629" y2="34298"/>
                        <a14:backgroundMark x1="25335" y1="35074" x2="24912" y2="32534"/>
                        <a14:backgroundMark x1="23853" y1="33169" x2="25476" y2="33451"/>
                        <a14:backgroundMark x1="24135" y1="34298" x2="24912" y2="34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88"/>
          <a:stretch/>
        </p:blipFill>
        <p:spPr>
          <a:xfrm rot="5400000">
            <a:off x="10045685" y="2518716"/>
            <a:ext cx="2578262" cy="18205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5C5F6F-20CF-4B11-B37E-0E3AFB550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78296" y="4803600"/>
            <a:ext cx="2535847" cy="1805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EC173-753D-42BA-ACA4-9069A83FA459}"/>
              </a:ext>
            </a:extLst>
          </p:cNvPr>
          <p:cNvSpPr txBox="1"/>
          <p:nvPr/>
        </p:nvSpPr>
        <p:spPr>
          <a:xfrm>
            <a:off x="452332" y="383889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Как придумывалась структура </a:t>
            </a:r>
            <a:r>
              <a:rPr lang="en-US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;</a:t>
            </a:r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)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08DBC1-A391-47CF-A5CF-626E7C42E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5" y="1537219"/>
            <a:ext cx="9474825" cy="43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2401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7244DEB9-094D-4988-9AA1-C1CB809046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62377" y="36945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F9CBC8D0-E87C-4525-85C9-224801EC1AD4}"/>
              </a:ext>
            </a:extLst>
          </p:cNvPr>
          <p:cNvSpPr txBox="1"/>
          <p:nvPr/>
        </p:nvSpPr>
        <p:spPr>
          <a:xfrm>
            <a:off x="2619398" y="3803004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haracterState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B3FA7-B271-4F14-B622-A7C4BC0BB008}"/>
              </a:ext>
            </a:extLst>
          </p:cNvPr>
          <p:cNvSpPr txBox="1"/>
          <p:nvPr/>
        </p:nvSpPr>
        <p:spPr>
          <a:xfrm>
            <a:off x="2625279" y="20943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hooseCharacter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9B73C6-607B-40AD-A6B2-0C63F8D74A37}"/>
              </a:ext>
            </a:extLst>
          </p:cNvPr>
          <p:cNvSpPr txBox="1"/>
          <p:nvPr/>
        </p:nvSpPr>
        <p:spPr>
          <a:xfrm>
            <a:off x="2625279" y="26521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659C5-D9A6-4924-9003-D8000AA90823}"/>
              </a:ext>
            </a:extLst>
          </p:cNvPr>
          <p:cNvSpPr txBox="1"/>
          <p:nvPr/>
        </p:nvSpPr>
        <p:spPr>
          <a:xfrm>
            <a:off x="2619398" y="1512639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ain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4D3141-7F62-40D2-A27F-0BF64051F5AA}"/>
              </a:ext>
            </a:extLst>
          </p:cNvPr>
          <p:cNvSpPr txBox="1"/>
          <p:nvPr/>
        </p:nvSpPr>
        <p:spPr>
          <a:xfrm>
            <a:off x="2625279" y="32099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ainMenu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hlinkClick r:id="rId11" action="ppaction://hlinksldjump"/>
            <a:extLst>
              <a:ext uri="{FF2B5EF4-FFF2-40B4-BE49-F238E27FC236}">
                <a16:creationId xmlns:a16="http://schemas.microsoft.com/office/drawing/2014/main" id="{DB07680D-E555-4F1E-8A68-A139D99CA013}"/>
              </a:ext>
            </a:extLst>
          </p:cNvPr>
          <p:cNvSpPr txBox="1"/>
          <p:nvPr/>
        </p:nvSpPr>
        <p:spPr>
          <a:xfrm>
            <a:off x="2619398" y="444741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30C4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odel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12" action="ppaction://hlinksldjump"/>
            <a:extLst>
              <a:ext uri="{FF2B5EF4-FFF2-40B4-BE49-F238E27FC236}">
                <a16:creationId xmlns:a16="http://schemas.microsoft.com/office/drawing/2014/main" id="{30AF0FFD-F71F-4D86-BE41-AEE8B26F8465}"/>
              </a:ext>
            </a:extLst>
          </p:cNvPr>
          <p:cNvSpPr txBox="1"/>
          <p:nvPr/>
        </p:nvSpPr>
        <p:spPr>
          <a:xfrm>
            <a:off x="2619398" y="506553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hlinkClick r:id="rId13" action="ppaction://hlinksldjump"/>
            <a:extLst>
              <a:ext uri="{FF2B5EF4-FFF2-40B4-BE49-F238E27FC236}">
                <a16:creationId xmlns:a16="http://schemas.microsoft.com/office/drawing/2014/main" id="{E9A3430F-B0CB-4CAC-8B40-20062569A7E0}"/>
              </a:ext>
            </a:extLst>
          </p:cNvPr>
          <p:cNvSpPr txBox="1"/>
          <p:nvPr/>
        </p:nvSpPr>
        <p:spPr>
          <a:xfrm>
            <a:off x="2619398" y="5658585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hlinkClick r:id="rId14" action="ppaction://hlinksldjump"/>
            <a:extLst>
              <a:ext uri="{FF2B5EF4-FFF2-40B4-BE49-F238E27FC236}">
                <a16:creationId xmlns:a16="http://schemas.microsoft.com/office/drawing/2014/main" id="{8361623B-9614-4030-9716-7F5D13CBD2E9}"/>
              </a:ext>
            </a:extLst>
          </p:cNvPr>
          <p:cNvSpPr txBox="1"/>
          <p:nvPr/>
        </p:nvSpPr>
        <p:spPr>
          <a:xfrm>
            <a:off x="6542484" y="146548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imerMaster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hlinkClick r:id="rId15" action="ppaction://hlinksldjump"/>
            <a:extLst>
              <a:ext uri="{FF2B5EF4-FFF2-40B4-BE49-F238E27FC236}">
                <a16:creationId xmlns:a16="http://schemas.microsoft.com/office/drawing/2014/main" id="{B78A4EA9-081A-420F-8EA1-7925524CE323}"/>
              </a:ext>
            </a:extLst>
          </p:cNvPr>
          <p:cNvSpPr txBox="1"/>
          <p:nvPr/>
        </p:nvSpPr>
        <p:spPr>
          <a:xfrm>
            <a:off x="6542484" y="2101540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heduledTask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0E2386-BEE9-4B1B-A7C9-B0B13B34178A}"/>
              </a:ext>
            </a:extLst>
          </p:cNvPr>
          <p:cNvSpPr txBox="1"/>
          <p:nvPr/>
        </p:nvSpPr>
        <p:spPr>
          <a:xfrm>
            <a:off x="2373889" y="438362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Классы</a:t>
            </a:r>
            <a:r>
              <a:rPr lang="en-US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 :</a:t>
            </a:r>
            <a:endParaRPr lang="ru-RU" sz="13800" dirty="0">
              <a:latin typeface="Pixel Time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3583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Saver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83475" y="1900195"/>
            <a:ext cx="2664407" cy="2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твечает за работу с файлами. Содержит методы сохранения и загрузки игры.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A56899CB-CF34-40C6-9A63-1345BB4C14BA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806C307-189F-4CC5-9E12-57A04B0D0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807" y="385286"/>
            <a:ext cx="5839919" cy="59093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Variable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storing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uploaded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Save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file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gameInfo.txt *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@param</a:t>
            </a:r>
            <a:b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@throws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(Save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parametersOfSave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"gameInfo.txt"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oos.writeObject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parametersOfSave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oos.flush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Loads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from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file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gameInfo.txt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InfoLastSave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@param</a:t>
            </a:r>
            <a:b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@throws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downloadGame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Object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"gameInfo.txt"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(Save)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ois.readObject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ClassNotFoundException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Прямоугольник 10">
            <a:hlinkClick r:id="rId6" action="ppaction://hlinksldjump"/>
            <a:extLst>
              <a:ext uri="{FF2B5EF4-FFF2-40B4-BE49-F238E27FC236}">
                <a16:creationId xmlns:a16="http://schemas.microsoft.com/office/drawing/2014/main" id="{B56CA8C5-4373-438F-A206-D2D86D7E787C}"/>
              </a:ext>
            </a:extLst>
          </p:cNvPr>
          <p:cNvSpPr/>
          <p:nvPr/>
        </p:nvSpPr>
        <p:spPr>
          <a:xfrm>
            <a:off x="9771144" y="5852741"/>
            <a:ext cx="974611" cy="301125"/>
          </a:xfrm>
          <a:prstGeom prst="rect">
            <a:avLst/>
          </a:prstGeom>
          <a:solidFill>
            <a:srgbClr val="FF30C4"/>
          </a:solidFill>
          <a:ln>
            <a:solidFill>
              <a:srgbClr val="FF3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Тесты</a:t>
            </a:r>
          </a:p>
        </p:txBody>
      </p:sp>
    </p:spTree>
    <p:extLst>
      <p:ext uri="{BB962C8B-B14F-4D97-AF65-F5344CB8AC3E}">
        <p14:creationId xmlns:p14="http://schemas.microsoft.com/office/powerpoint/2010/main" val="99682403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1895</Words>
  <Application>Microsoft Office PowerPoint</Application>
  <PresentationFormat>Широкоэкранный</PresentationFormat>
  <Paragraphs>111</Paragraphs>
  <Slides>22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JetBrains Mono</vt:lpstr>
      <vt:lpstr>Pixel Times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vika</dc:creator>
  <cp:lastModifiedBy>vika</cp:lastModifiedBy>
  <cp:revision>30</cp:revision>
  <dcterms:created xsi:type="dcterms:W3CDTF">2022-05-12T13:31:57Z</dcterms:created>
  <dcterms:modified xsi:type="dcterms:W3CDTF">2022-05-13T10:33:06Z</dcterms:modified>
</cp:coreProperties>
</file>